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2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3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5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7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2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0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86EFA-2ABC-4976-9E4A-5A95D99EDBB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D18F-79B0-4875-B2A2-79DF0576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ictionary.reference.com/browse/punctilio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blunt" TargetMode="External"/><Relationship Id="rId2" Type="http://schemas.openxmlformats.org/officeDocument/2006/relationships/hyperlink" Target="http://dictionary.reference.com/browse/expression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15325" cy="1143000"/>
          </a:xfrm>
        </p:spPr>
        <p:txBody>
          <a:bodyPr>
            <a:noAutofit/>
          </a:bodyPr>
          <a:lstStyle/>
          <a:p>
            <a:pPr marL="0" indent="0" algn="l"/>
            <a:r>
              <a:rPr lang="en-US" sz="4800" b="1" dirty="0" smtClean="0"/>
              <a:t>Word of the Day: 10/20/2015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7700" b="1" dirty="0" smtClean="0">
                <a:solidFill>
                  <a:srgbClr val="0070C0"/>
                </a:solidFill>
              </a:rPr>
              <a:t>conundrum</a:t>
            </a:r>
            <a:r>
              <a:rPr lang="en-US" sz="7700" b="1" dirty="0" smtClean="0">
                <a:solidFill>
                  <a:schemeClr val="tx2"/>
                </a:solidFill>
              </a:rPr>
              <a:t> </a:t>
            </a:r>
            <a:r>
              <a:rPr lang="en-US" sz="3400" dirty="0" smtClean="0">
                <a:solidFill>
                  <a:schemeClr val="tx2"/>
                </a:solidFill>
              </a:rPr>
              <a:t>[</a:t>
            </a:r>
            <a:r>
              <a:rPr lang="en-US" sz="3400" dirty="0" err="1">
                <a:solidFill>
                  <a:schemeClr val="tx2"/>
                </a:solidFill>
              </a:rPr>
              <a:t>k</a:t>
            </a:r>
            <a:r>
              <a:rPr lang="en-US" sz="3400" i="1" dirty="0" err="1">
                <a:solidFill>
                  <a:schemeClr val="tx2"/>
                </a:solidFill>
              </a:rPr>
              <a:t>uh</a:t>
            </a:r>
            <a:r>
              <a:rPr lang="en-US" sz="3400" dirty="0" err="1">
                <a:solidFill>
                  <a:schemeClr val="tx2"/>
                </a:solidFill>
              </a:rPr>
              <a:t>-</a:t>
            </a:r>
            <a:r>
              <a:rPr lang="en-US" sz="3400" b="1" dirty="0" err="1">
                <a:solidFill>
                  <a:schemeClr val="tx2"/>
                </a:solidFill>
              </a:rPr>
              <a:t>nuhn</a:t>
            </a:r>
            <a:r>
              <a:rPr lang="en-US" sz="3400" dirty="0" err="1">
                <a:solidFill>
                  <a:schemeClr val="tx2"/>
                </a:solidFill>
              </a:rPr>
              <a:t>-dr</a:t>
            </a:r>
            <a:r>
              <a:rPr lang="en-US" sz="3400" i="1" dirty="0" err="1">
                <a:solidFill>
                  <a:schemeClr val="tx2"/>
                </a:solidFill>
              </a:rPr>
              <a:t>uh</a:t>
            </a:r>
            <a:r>
              <a:rPr lang="en-US" sz="3400" dirty="0" err="1">
                <a:solidFill>
                  <a:schemeClr val="tx2"/>
                </a:solidFill>
              </a:rPr>
              <a:t>m</a:t>
            </a:r>
            <a:r>
              <a:rPr lang="en-US" sz="3400" dirty="0">
                <a:solidFill>
                  <a:schemeClr val="tx2"/>
                </a:solidFill>
              </a:rPr>
              <a:t>]</a:t>
            </a:r>
          </a:p>
          <a:p>
            <a:pPr marL="0" indent="0">
              <a:buNone/>
            </a:pPr>
            <a:r>
              <a:rPr lang="en-US" b="1" i="1" dirty="0"/>
              <a:t>PART OF SPEECH: noun</a:t>
            </a:r>
            <a:br>
              <a:rPr lang="en-US" b="1" i="1" dirty="0"/>
            </a:br>
            <a:endParaRPr lang="en-US" dirty="0"/>
          </a:p>
          <a:p>
            <a:pPr marL="0" indent="0">
              <a:buNone/>
            </a:pPr>
            <a:r>
              <a:rPr lang="en-US" sz="5800" b="1" dirty="0"/>
              <a:t>1. </a:t>
            </a:r>
            <a:r>
              <a:rPr lang="en-US" sz="5800" dirty="0"/>
              <a:t>a riddle, the answer to </a:t>
            </a:r>
            <a:r>
              <a:rPr lang="en-US" sz="5800" dirty="0" smtClean="0"/>
              <a:t>which involves </a:t>
            </a:r>
            <a:r>
              <a:rPr lang="en-US" sz="5800" dirty="0"/>
              <a:t>a </a:t>
            </a:r>
            <a:r>
              <a:rPr lang="en-US" sz="5800" dirty="0" err="1" smtClean="0"/>
              <a:t>punor</a:t>
            </a:r>
            <a:r>
              <a:rPr lang="en-US" sz="5800" dirty="0" smtClean="0"/>
              <a:t> </a:t>
            </a:r>
            <a:r>
              <a:rPr lang="en-US" sz="5800" dirty="0"/>
              <a:t>play on words, as </a:t>
            </a:r>
          </a:p>
          <a:p>
            <a:pPr marL="0" indent="0">
              <a:buNone/>
            </a:pPr>
            <a:r>
              <a:rPr lang="en-US" sz="5800" b="1" dirty="0"/>
              <a:t>2. </a:t>
            </a:r>
            <a:r>
              <a:rPr lang="en-US" sz="5800" dirty="0"/>
              <a:t>anything that puzzles. </a:t>
            </a:r>
            <a:endParaRPr lang="en-US" sz="5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 smtClean="0"/>
              <a:t>Example </a:t>
            </a:r>
            <a:r>
              <a:rPr lang="en-US" sz="3800" dirty="0"/>
              <a:t>Sentence: The conundrum of job outsourcing is one that impacts many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companies </a:t>
            </a:r>
            <a:r>
              <a:rPr lang="en-US" sz="3800" dirty="0"/>
              <a:t>in the United States.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4" t="28221" r="25962" b="34151"/>
          <a:stretch/>
        </p:blipFill>
        <p:spPr bwMode="auto">
          <a:xfrm>
            <a:off x="6172200" y="3733800"/>
            <a:ext cx="2600325" cy="25241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706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304" y="304800"/>
            <a:ext cx="86373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Word of the Day: </a:t>
            </a:r>
            <a:r>
              <a:rPr lang="en-US" sz="5400" b="1" dirty="0" smtClean="0"/>
              <a:t>10/21/2015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380530"/>
            <a:ext cx="6553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indignant</a:t>
            </a:r>
            <a:r>
              <a:rPr lang="en-US" dirty="0"/>
              <a:t> </a:t>
            </a:r>
            <a:r>
              <a:rPr lang="en-US" sz="3600" dirty="0"/>
              <a:t>/[in-</a:t>
            </a:r>
            <a:r>
              <a:rPr lang="en-US" sz="3600" b="1" dirty="0"/>
              <a:t>dig</a:t>
            </a:r>
            <a:r>
              <a:rPr lang="en-US" sz="3600" dirty="0"/>
              <a:t>-</a:t>
            </a:r>
            <a:r>
              <a:rPr lang="en-US" sz="3600" dirty="0" err="1"/>
              <a:t>n</a:t>
            </a:r>
            <a:r>
              <a:rPr lang="en-US" sz="3600" i="1" dirty="0" err="1"/>
              <a:t>uh</a:t>
            </a:r>
            <a:r>
              <a:rPr lang="en-US" sz="3600" dirty="0" err="1"/>
              <a:t>nt</a:t>
            </a:r>
            <a:r>
              <a:rPr lang="en-US" sz="3600" dirty="0"/>
              <a:t>]</a:t>
            </a:r>
          </a:p>
          <a:p>
            <a:r>
              <a:rPr lang="en-US" b="1" i="1" dirty="0"/>
              <a:t> 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3161438"/>
            <a:ext cx="624408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Part of speech: adjective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feeling, characterized by, or expressing strong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displeasure at something considered unjust,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offensive, insulting, or base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46" t="27936" r="25801" b="35007"/>
          <a:stretch>
            <a:fillRect/>
          </a:stretch>
        </p:blipFill>
        <p:spPr bwMode="auto">
          <a:xfrm>
            <a:off x="6220707" y="2747963"/>
            <a:ext cx="2620962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9774" y="5110475"/>
            <a:ext cx="6247223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Example Sentence: The teen looked at his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mom with an 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ndignant expression on his face.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0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38038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benevolent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2254" y="1675515"/>
            <a:ext cx="2962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err="1"/>
              <a:t>b</a:t>
            </a:r>
            <a:r>
              <a:rPr lang="en-US" sz="2800" i="1" dirty="0" err="1"/>
              <a:t>uh</a:t>
            </a:r>
            <a:r>
              <a:rPr lang="en-US" sz="2800" dirty="0"/>
              <a:t>-</a:t>
            </a:r>
            <a:r>
              <a:rPr lang="en-US" sz="2800" b="1" dirty="0" err="1"/>
              <a:t>nev</a:t>
            </a:r>
            <a:r>
              <a:rPr lang="en-US" sz="2800" dirty="0"/>
              <a:t>-</a:t>
            </a:r>
            <a:r>
              <a:rPr lang="en-US" sz="2800" i="1" dirty="0"/>
              <a:t>uh</a:t>
            </a:r>
            <a:r>
              <a:rPr lang="en-US" sz="2800" dirty="0"/>
              <a:t>-</a:t>
            </a:r>
            <a:r>
              <a:rPr lang="en-US" sz="2800" dirty="0" err="1"/>
              <a:t>l</a:t>
            </a:r>
            <a:r>
              <a:rPr lang="en-US" sz="2800" i="1" dirty="0" err="1"/>
              <a:t>uh</a:t>
            </a:r>
            <a:r>
              <a:rPr lang="en-US" sz="2800" dirty="0" err="1"/>
              <a:t>nt</a:t>
            </a:r>
            <a:r>
              <a:rPr lang="en-US" sz="2800" dirty="0"/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592394" y="222559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/>
              <a:t>PART OF SPEECH: adjective </a:t>
            </a:r>
            <a:br>
              <a:rPr lang="en-US" sz="2800" b="1" i="1" dirty="0"/>
            </a:b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2819400"/>
            <a:ext cx="617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1. characterized </a:t>
            </a:r>
            <a:r>
              <a:rPr lang="en-US" sz="2800" dirty="0"/>
              <a:t>by or expressing goodwill or kindly feelings</a:t>
            </a:r>
          </a:p>
          <a:p>
            <a:pPr lvl="0"/>
            <a:r>
              <a:rPr lang="en-US" sz="2800" dirty="0" smtClean="0"/>
              <a:t>2. desiring </a:t>
            </a:r>
            <a:r>
              <a:rPr lang="en-US" sz="2800" dirty="0"/>
              <a:t>to help others; charitable</a:t>
            </a:r>
          </a:p>
          <a:p>
            <a:pPr lvl="0"/>
            <a:r>
              <a:rPr lang="en-US" sz="2800" dirty="0" smtClean="0"/>
              <a:t>3. intended </a:t>
            </a:r>
            <a:r>
              <a:rPr lang="en-US" sz="2800" dirty="0"/>
              <a:t>for benefits rather than profit</a:t>
            </a:r>
            <a:r>
              <a:rPr lang="en-US" sz="2800" i="1" dirty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9658" y="5257800"/>
            <a:ext cx="49505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Example Sentence: Gifts from several benevolent alumni made it possible to build the stadium.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332" y="2949688"/>
            <a:ext cx="3068275" cy="30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04304" y="304800"/>
            <a:ext cx="86373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Word of the Day: </a:t>
            </a:r>
            <a:r>
              <a:rPr lang="en-US" sz="5400" b="1" dirty="0" smtClean="0"/>
              <a:t>10/22/2015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276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88142"/>
            <a:ext cx="8391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p</a:t>
            </a:r>
            <a:r>
              <a:rPr lang="en-US" sz="6600" b="1" dirty="0" smtClean="0">
                <a:solidFill>
                  <a:srgbClr val="0070C0"/>
                </a:solidFill>
              </a:rPr>
              <a:t>unctilious </a:t>
            </a:r>
            <a:r>
              <a:rPr lang="en-US" dirty="0"/>
              <a:t> </a:t>
            </a:r>
            <a:r>
              <a:rPr lang="en-US" sz="3600" dirty="0"/>
              <a:t>[</a:t>
            </a:r>
            <a:r>
              <a:rPr lang="en-US" sz="3600" dirty="0" err="1"/>
              <a:t>puhngk-</a:t>
            </a:r>
            <a:r>
              <a:rPr lang="en-US" sz="3600" b="1" dirty="0" err="1"/>
              <a:t>til</a:t>
            </a:r>
            <a:r>
              <a:rPr lang="en-US" sz="3600" dirty="0" err="1"/>
              <a:t>-ee-</a:t>
            </a:r>
            <a:r>
              <a:rPr lang="en-US" sz="3600" i="1" dirty="0" err="1"/>
              <a:t>uh</a:t>
            </a:r>
            <a:r>
              <a:rPr lang="en-US" sz="3600" dirty="0" err="1"/>
              <a:t>s</a:t>
            </a:r>
            <a:r>
              <a:rPr lang="en-US" sz="3600" dirty="0" smtClean="0"/>
              <a:t>]</a:t>
            </a:r>
            <a:endParaRPr lang="en-US" sz="3600" dirty="0"/>
          </a:p>
          <a:p>
            <a:r>
              <a:rPr lang="en-US" b="1" i="1" dirty="0"/>
              <a:t>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180749"/>
            <a:ext cx="4731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/>
              <a:t>PART OF SPEECH: adjective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57200" y="2895600"/>
            <a:ext cx="5791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extremely attentive to </a:t>
            </a:r>
            <a:r>
              <a:rPr lang="en-US" sz="2800" u="sng" dirty="0">
                <a:hlinkClick r:id="rId2"/>
              </a:rPr>
              <a:t>punctilios</a:t>
            </a:r>
            <a:r>
              <a:rPr lang="en-US" sz="2800" dirty="0"/>
              <a:t>; strict or exact in the observance of the formalities or amenities of conduct or actions.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092482"/>
            <a:ext cx="5257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Example Sentence: The general required punctilious execution of his commands.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840" y="3694634"/>
            <a:ext cx="2842494" cy="279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04304" y="304800"/>
            <a:ext cx="86373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Word of the Day: </a:t>
            </a:r>
            <a:r>
              <a:rPr lang="en-US" sz="5400" b="1" dirty="0" smtClean="0"/>
              <a:t>10/23/2015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103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41826"/>
            <a:ext cx="39469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euphemism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1457325"/>
            <a:ext cx="2931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[</a:t>
            </a:r>
            <a:r>
              <a:rPr lang="en-US" sz="2800" b="1" dirty="0" err="1"/>
              <a:t>yoo</a:t>
            </a:r>
            <a:r>
              <a:rPr lang="en-US" sz="2800" dirty="0" err="1"/>
              <a:t>-f</a:t>
            </a:r>
            <a:r>
              <a:rPr lang="en-US" sz="2800" i="1" dirty="0" err="1"/>
              <a:t>uh</a:t>
            </a:r>
            <a:r>
              <a:rPr lang="en-US" sz="2800" dirty="0" err="1"/>
              <a:t>-miz-</a:t>
            </a:r>
            <a:r>
              <a:rPr lang="en-US" sz="2800" i="1" dirty="0" err="1"/>
              <a:t>uh</a:t>
            </a:r>
            <a:r>
              <a:rPr lang="en-US" sz="2800" dirty="0" err="1"/>
              <a:t>m</a:t>
            </a:r>
            <a:r>
              <a:rPr lang="en-US" sz="2800" dirty="0"/>
              <a:t>]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994982"/>
            <a:ext cx="3566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/>
              <a:t>PART OF SPEECH: noun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62071"/>
            <a:ext cx="8119659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the substitution of a mild, indirect, or vague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expression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for one thought to be offensive, harsh,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/>
              </a:rPr>
              <a:t>blunt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the expression so substituted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419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Example Sentence: To ‘pass away’ is a euphemism for ‘to die’. 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64" t="28221" r="25801" b="33866"/>
          <a:stretch/>
        </p:blipFill>
        <p:spPr bwMode="auto">
          <a:xfrm>
            <a:off x="5029200" y="3581400"/>
            <a:ext cx="3124200" cy="2886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04304" y="304800"/>
            <a:ext cx="86373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Word of the Day: </a:t>
            </a:r>
            <a:r>
              <a:rPr lang="en-US" sz="5400" b="1" dirty="0" smtClean="0"/>
              <a:t>10/24/2015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281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Word of the Day: 10/20/2015</vt:lpstr>
      <vt:lpstr>PowerPoint Presentation</vt:lpstr>
      <vt:lpstr>PowerPoint Presentation</vt:lpstr>
      <vt:lpstr>PowerPoint Presentation</vt:lpstr>
      <vt:lpstr>PowerPoint Presentation</vt:lpstr>
    </vt:vector>
  </TitlesOfParts>
  <Company>Williamson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Day: 10/11/2012</dc:title>
  <dc:creator>Melissa Ralston</dc:creator>
  <cp:lastModifiedBy>Melissa Ralston</cp:lastModifiedBy>
  <cp:revision>7</cp:revision>
  <dcterms:created xsi:type="dcterms:W3CDTF">2015-04-16T16:58:37Z</dcterms:created>
  <dcterms:modified xsi:type="dcterms:W3CDTF">2015-04-16T17:40:40Z</dcterms:modified>
</cp:coreProperties>
</file>